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21"/>
  </p:notesMasterIdLst>
  <p:sldIdLst>
    <p:sldId id="256" r:id="rId7"/>
    <p:sldId id="258" r:id="rId8"/>
    <p:sldId id="259" r:id="rId9"/>
    <p:sldId id="260" r:id="rId10"/>
    <p:sldId id="263" r:id="rId11"/>
    <p:sldId id="261" r:id="rId12"/>
    <p:sldId id="262" r:id="rId13"/>
    <p:sldId id="264" r:id="rId14"/>
    <p:sldId id="265" r:id="rId15"/>
    <p:sldId id="266" r:id="rId16"/>
    <p:sldId id="267" r:id="rId17"/>
    <p:sldId id="269" r:id="rId18"/>
    <p:sldId id="270"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D0FF3C-1054-49CB-9318-EC240D1EDBCC}" v="1" dt="2024-05-02T17:19:04.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5351" autoAdjust="0"/>
  </p:normalViewPr>
  <p:slideViewPr>
    <p:cSldViewPr snapToGrid="0">
      <p:cViewPr varScale="1">
        <p:scale>
          <a:sx n="94" d="100"/>
          <a:sy n="94" d="100"/>
        </p:scale>
        <p:origin x="948" y="72"/>
      </p:cViewPr>
      <p:guideLst/>
    </p:cSldViewPr>
  </p:slideViewPr>
  <p:outlineViewPr>
    <p:cViewPr>
      <p:scale>
        <a:sx n="33" d="100"/>
        <a:sy n="33" d="100"/>
      </p:scale>
      <p:origin x="0" y="-18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Cormier" userId="0ab15f3f-5fa6-4806-96f4-1f63986dea5e" providerId="ADAL" clId="{04D0FF3C-1054-49CB-9318-EC240D1EDBCC}"/>
    <pc:docChg chg="modSld">
      <pc:chgData name="Amanda Cormier" userId="0ab15f3f-5fa6-4806-96f4-1f63986dea5e" providerId="ADAL" clId="{04D0FF3C-1054-49CB-9318-EC240D1EDBCC}" dt="2024-05-02T17:19:57.877" v="9" actId="1076"/>
      <pc:docMkLst>
        <pc:docMk/>
      </pc:docMkLst>
      <pc:sldChg chg="addSp modSp mod">
        <pc:chgData name="Amanda Cormier" userId="0ab15f3f-5fa6-4806-96f4-1f63986dea5e" providerId="ADAL" clId="{04D0FF3C-1054-49CB-9318-EC240D1EDBCC}" dt="2024-05-02T17:19:57.877" v="9" actId="1076"/>
        <pc:sldMkLst>
          <pc:docMk/>
          <pc:sldMk cId="2871000334" sldId="256"/>
        </pc:sldMkLst>
        <pc:spChg chg="add mod">
          <ac:chgData name="Amanda Cormier" userId="0ab15f3f-5fa6-4806-96f4-1f63986dea5e" providerId="ADAL" clId="{04D0FF3C-1054-49CB-9318-EC240D1EDBCC}" dt="2024-05-02T17:19:57.877" v="9" actId="1076"/>
          <ac:spMkLst>
            <pc:docMk/>
            <pc:sldMk cId="2871000334" sldId="256"/>
            <ac:spMk id="4" creationId="{2C277579-CD6F-F297-E6C9-34FC6A1767D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A28EB-B53B-4A40-A11F-66E9FA2C764E}" type="datetimeFigureOut">
              <a:rPr lang="en-CA" smtClean="0"/>
              <a:t>2024-05-02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864F6-D4C8-43F9-9B46-E0AD4BE39851}" type="slidenum">
              <a:rPr lang="en-CA" smtClean="0"/>
              <a:t>‹#›</a:t>
            </a:fld>
            <a:endParaRPr lang="en-CA"/>
          </a:p>
        </p:txBody>
      </p:sp>
    </p:spTree>
    <p:extLst>
      <p:ext uri="{BB962C8B-B14F-4D97-AF65-F5344CB8AC3E}">
        <p14:creationId xmlns:p14="http://schemas.microsoft.com/office/powerpoint/2010/main" val="3468946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award is presented to the candidate who exemplifies exceptional club management.</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a:t>
            </a:fld>
            <a:endParaRPr lang="en-CA"/>
          </a:p>
        </p:txBody>
      </p:sp>
    </p:spTree>
    <p:extLst>
      <p:ext uri="{BB962C8B-B14F-4D97-AF65-F5344CB8AC3E}">
        <p14:creationId xmlns:p14="http://schemas.microsoft.com/office/powerpoint/2010/main" val="312410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200" kern="100" dirty="0">
                <a:effectLst/>
                <a:latin typeface="Aptos" panose="020B0004020202020204" pitchFamily="34" charset="0"/>
                <a:ea typeface="Aptos" panose="020B0004020202020204" pitchFamily="34" charset="0"/>
                <a:cs typeface="Times New Roman" panose="02020603050405020304" pitchFamily="18" charset="0"/>
              </a:rPr>
              <a:t> Describe how the nominee has performed well over an extended period at the club(s) that he/she has managed.</a:t>
            </a:r>
            <a:br>
              <a:rPr lang="en-CA" sz="1200" kern="100" dirty="0">
                <a:effectLst/>
                <a:latin typeface="Aptos" panose="020B0004020202020204" pitchFamily="34" charset="0"/>
                <a:ea typeface="Aptos" panose="020B0004020202020204" pitchFamily="34" charset="0"/>
                <a:cs typeface="Times New Roman" panose="02020603050405020304" pitchFamily="18" charset="0"/>
              </a:rPr>
            </a:br>
            <a:r>
              <a:rPr lang="en-CA" sz="12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200" kern="100" dirty="0">
                <a:effectLst/>
                <a:latin typeface="Aptos" panose="020B0004020202020204" pitchFamily="34" charset="0"/>
                <a:ea typeface="Aptos" panose="020B0004020202020204" pitchFamily="34" charset="0"/>
                <a:cs typeface="Times New Roman" panose="02020603050405020304" pitchFamily="18" charset="0"/>
              </a:rPr>
              <a:t> A few paragraphs, maximum 350 words. </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6</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nominee is well respected by club members, club executives, and fellow club managers.</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399584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nominee has mentored and supported the professional development of managers under their supervision, including encouraging their pursuit of the CCM designation.</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8</a:t>
            </a:fld>
            <a:endParaRPr lang="en-CA"/>
          </a:p>
        </p:txBody>
      </p:sp>
    </p:spTree>
    <p:extLst>
      <p:ext uri="{BB962C8B-B14F-4D97-AF65-F5344CB8AC3E}">
        <p14:creationId xmlns:p14="http://schemas.microsoft.com/office/powerpoint/2010/main" val="4054746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Give examples of how the nominee has promoted diversity and inclusion in their club and in their community at large.</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9</a:t>
            </a:fld>
            <a:endParaRPr lang="en-CA"/>
          </a:p>
        </p:txBody>
      </p:sp>
    </p:spTree>
    <p:extLst>
      <p:ext uri="{BB962C8B-B14F-4D97-AF65-F5344CB8AC3E}">
        <p14:creationId xmlns:p14="http://schemas.microsoft.com/office/powerpoint/2010/main" val="3588337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Tell us how the nominee has made a personal contribution to the community at large through volunteer work, service clubs, charity, or another form?</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10</a:t>
            </a:fld>
            <a:endParaRPr lang="en-CA"/>
          </a:p>
        </p:txBody>
      </p:sp>
    </p:spTree>
    <p:extLst>
      <p:ext uri="{BB962C8B-B14F-4D97-AF65-F5344CB8AC3E}">
        <p14:creationId xmlns:p14="http://schemas.microsoft.com/office/powerpoint/2010/main" val="260673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Describe how the nominee has participated and contributed to the development of the club management profession through leadership, involvement, and service at the branch or national levels of CMAC.</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11</a:t>
            </a:fld>
            <a:endParaRPr lang="en-CA"/>
          </a:p>
        </p:txBody>
      </p:sp>
    </p:spTree>
    <p:extLst>
      <p:ext uri="{BB962C8B-B14F-4D97-AF65-F5344CB8AC3E}">
        <p14:creationId xmlns:p14="http://schemas.microsoft.com/office/powerpoint/2010/main" val="1322967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a:t>
            </a:r>
            <a:r>
              <a:rPr lang="en-US" b="0" dirty="0"/>
              <a:t>Please save the letters of support as PDF files with the name of the nominee in the filename. </a:t>
            </a:r>
            <a:endParaRPr lang="en-CA" b="1" dirty="0"/>
          </a:p>
        </p:txBody>
      </p:sp>
      <p:sp>
        <p:nvSpPr>
          <p:cNvPr id="4" name="Slide Number Placeholder 3"/>
          <p:cNvSpPr>
            <a:spLocks noGrp="1"/>
          </p:cNvSpPr>
          <p:nvPr>
            <p:ph type="sldNum" sz="quarter" idx="5"/>
          </p:nvPr>
        </p:nvSpPr>
        <p:spPr/>
        <p:txBody>
          <a:bodyPr/>
          <a:lstStyle/>
          <a:p>
            <a:fld id="{4A4864F6-D4C8-43F9-9B46-E0AD4BE39851}" type="slidenum">
              <a:rPr lang="en-CA" smtClean="0"/>
              <a:t>12</a:t>
            </a:fld>
            <a:endParaRPr lang="en-CA"/>
          </a:p>
        </p:txBody>
      </p:sp>
    </p:spTree>
    <p:extLst>
      <p:ext uri="{BB962C8B-B14F-4D97-AF65-F5344CB8AC3E}">
        <p14:creationId xmlns:p14="http://schemas.microsoft.com/office/powerpoint/2010/main" val="3410607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letter from the club president/owner as 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13</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accent1"/>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Applicant Name/Club</a:t>
            </a:r>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7" name="Picture Placeholder 7">
            <a:extLst>
              <a:ext uri="{FF2B5EF4-FFF2-40B4-BE49-F238E27FC236}">
                <a16:creationId xmlns:a16="http://schemas.microsoft.com/office/drawing/2014/main" id="{F6CA9EFD-6EFB-875F-5948-2BE9740513BD}"/>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8" name="Picture Placeholder 7">
            <a:extLst>
              <a:ext uri="{FF2B5EF4-FFF2-40B4-BE49-F238E27FC236}">
                <a16:creationId xmlns:a16="http://schemas.microsoft.com/office/drawing/2014/main" id="{A8C3B642-05B3-9F41-B66D-DE4341919FEF}"/>
              </a:ext>
            </a:extLst>
          </p:cNvPr>
          <p:cNvSpPr>
            <a:spLocks noGrp="1"/>
          </p:cNvSpPr>
          <p:nvPr>
            <p:ph type="pic" sz="quarter" idx="13"/>
          </p:nvPr>
        </p:nvSpPr>
        <p:spPr>
          <a:xfrm>
            <a:off x="5181600" y="1849309"/>
            <a:ext cx="6172200" cy="4327525"/>
          </a:xfrm>
        </p:spPr>
        <p:txBody>
          <a:bodyPr/>
          <a:lstStyle/>
          <a:p>
            <a:endParaRPr lang="en-CA"/>
          </a:p>
        </p:txBody>
      </p:sp>
      <p:sp>
        <p:nvSpPr>
          <p:cNvPr id="10" name="Picture Placeholder 7">
            <a:extLst>
              <a:ext uri="{FF2B5EF4-FFF2-40B4-BE49-F238E27FC236}">
                <a16:creationId xmlns:a16="http://schemas.microsoft.com/office/drawing/2014/main" id="{E2B977A3-B974-06B9-4C6E-C354409695B1}"/>
              </a:ext>
            </a:extLst>
          </p:cNvPr>
          <p:cNvSpPr>
            <a:spLocks noGrp="1"/>
          </p:cNvSpPr>
          <p:nvPr>
            <p:ph type="pic" sz="quarter" idx="14"/>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6" name="Picture Placeholder 7">
            <a:extLst>
              <a:ext uri="{FF2B5EF4-FFF2-40B4-BE49-F238E27FC236}">
                <a16:creationId xmlns:a16="http://schemas.microsoft.com/office/drawing/2014/main" id="{4F0601BB-E9DE-6721-D8F8-6AC358072C6C}"/>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5" name="Picture Placeholder 7">
            <a:extLst>
              <a:ext uri="{FF2B5EF4-FFF2-40B4-BE49-F238E27FC236}">
                <a16:creationId xmlns:a16="http://schemas.microsoft.com/office/drawing/2014/main" id="{F72CADE3-1F74-563A-F701-8ABEC3F34C35}"/>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7" name="Picture Placeholder 7">
            <a:extLst>
              <a:ext uri="{FF2B5EF4-FFF2-40B4-BE49-F238E27FC236}">
                <a16:creationId xmlns:a16="http://schemas.microsoft.com/office/drawing/2014/main" id="{2F631BAD-8AAB-C069-33E7-A04E87C641F0}"/>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hasCustomPrompt="1"/>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Name / Job Title / Club Name</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2024-05-02</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2024-05-02</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2024-05-02</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10" name="Picture Placeholder 7">
            <a:extLst>
              <a:ext uri="{FF2B5EF4-FFF2-40B4-BE49-F238E27FC236}">
                <a16:creationId xmlns:a16="http://schemas.microsoft.com/office/drawing/2014/main" id="{D91C9401-4785-8C2E-5DAE-526CE10BCF18}"/>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2024-05-02</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duotone>
                <a:schemeClr val="accent1">
                  <a:shade val="45000"/>
                  <a:satMod val="135000"/>
                </a:schemeClr>
                <a:prstClr val="white"/>
              </a:duotone>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8102E"/>
            </a:solidFill>
          </p:spPr>
          <p:txBody>
            <a:bodyPr/>
            <a:lstStyle/>
            <a:p>
              <a:endParaRPr lang="en-CA"/>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8102E"/>
            </a:solidFill>
          </p:spPr>
          <p:txBody>
            <a:bodyPr/>
            <a:lstStyle/>
            <a:p>
              <a:endParaRPr lang="en-CA"/>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8" name="Group 24">
            <a:extLst>
              <a:ext uri="{FF2B5EF4-FFF2-40B4-BE49-F238E27FC236}">
                <a16:creationId xmlns:a16="http://schemas.microsoft.com/office/drawing/2014/main" id="{43A50E92-AE68-2F9D-2DD9-44E203921C0A}"/>
              </a:ext>
            </a:extLst>
          </p:cNvPr>
          <p:cNvGrpSpPr/>
          <p:nvPr userDrawn="1"/>
        </p:nvGrpSpPr>
        <p:grpSpPr>
          <a:xfrm>
            <a:off x="4867133" y="5664054"/>
            <a:ext cx="365125" cy="365125"/>
            <a:chOff x="0" y="0"/>
            <a:chExt cx="812800" cy="812800"/>
          </a:xfrm>
        </p:grpSpPr>
        <p:sp>
          <p:nvSpPr>
            <p:cNvPr id="49" name="Freeform 25">
              <a:extLst>
                <a:ext uri="{FF2B5EF4-FFF2-40B4-BE49-F238E27FC236}">
                  <a16:creationId xmlns:a16="http://schemas.microsoft.com/office/drawing/2014/main" id="{403221D5-DD5C-DC4B-5574-95F0B376EEB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8102E"/>
            </a:solidFill>
          </p:spPr>
          <p:txBody>
            <a:bodyPr/>
            <a:lstStyle/>
            <a:p>
              <a:endParaRPr lang="en-CA"/>
            </a:p>
          </p:txBody>
        </p:sp>
        <p:sp>
          <p:nvSpPr>
            <p:cNvPr id="50" name="TextBox 26">
              <a:extLst>
                <a:ext uri="{FF2B5EF4-FFF2-40B4-BE49-F238E27FC236}">
                  <a16:creationId xmlns:a16="http://schemas.microsoft.com/office/drawing/2014/main" id="{C9FCD8EB-338D-ADEA-D773-B9C8B3B1CA9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2024-05-02</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sp>
        <p:nvSpPr>
          <p:cNvPr id="16" name="Freeform 3">
            <a:extLst>
              <a:ext uri="{FF2B5EF4-FFF2-40B4-BE49-F238E27FC236}">
                <a16:creationId xmlns:a16="http://schemas.microsoft.com/office/drawing/2014/main" id="{22034F62-A47F-1ADC-3B30-5EF22469D463}"/>
              </a:ext>
            </a:extLst>
          </p:cNvPr>
          <p:cNvSpPr/>
          <p:nvPr/>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1">
                  <a:lumMod val="40000"/>
                  <a:lumOff val="60000"/>
                </a:schemeClr>
              </a:gs>
              <a:gs pos="46000">
                <a:schemeClr val="accent1"/>
              </a:gs>
              <a:gs pos="100000">
                <a:schemeClr val="accent1">
                  <a:lumMod val="60000"/>
                </a:schemeClr>
              </a:gs>
            </a:gsLst>
            <a:lin ang="10800000" scaled="1"/>
          </a:gradFill>
        </p:spPr>
        <p:txBody>
          <a:bodyPr/>
          <a:lstStyle/>
          <a:p>
            <a:endParaRPr lang="en-CA"/>
          </a:p>
        </p:txBody>
      </p:sp>
      <p:grpSp>
        <p:nvGrpSpPr>
          <p:cNvPr id="18" name="Group 5">
            <a:extLst>
              <a:ext uri="{FF2B5EF4-FFF2-40B4-BE49-F238E27FC236}">
                <a16:creationId xmlns:a16="http://schemas.microsoft.com/office/drawing/2014/main" id="{67225F28-C73D-1371-BDF5-CE952F65F077}"/>
              </a:ext>
            </a:extLst>
          </p:cNvPr>
          <p:cNvGrpSpPr/>
          <p:nvPr userDrawn="1"/>
        </p:nvGrpSpPr>
        <p:grpSpPr>
          <a:xfrm>
            <a:off x="-2133844" y="-777649"/>
            <a:ext cx="6646850" cy="6431197"/>
            <a:chOff x="0" y="0"/>
            <a:chExt cx="852913" cy="812800"/>
          </a:xfrm>
        </p:grpSpPr>
        <p:sp>
          <p:nvSpPr>
            <p:cNvPr id="19" name="Freeform 6">
              <a:extLst>
                <a:ext uri="{FF2B5EF4-FFF2-40B4-BE49-F238E27FC236}">
                  <a16:creationId xmlns:a16="http://schemas.microsoft.com/office/drawing/2014/main" id="{9AB4DAFB-BA8A-9449-7534-2F42DA370B7A}"/>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20" name="TextBox 7">
              <a:extLst>
                <a:ext uri="{FF2B5EF4-FFF2-40B4-BE49-F238E27FC236}">
                  <a16:creationId xmlns:a16="http://schemas.microsoft.com/office/drawing/2014/main" id="{1C9ED146-49B4-428A-59C1-9DA5EF45E0C3}"/>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21" name="Group 8">
            <a:extLst>
              <a:ext uri="{FF2B5EF4-FFF2-40B4-BE49-F238E27FC236}">
                <a16:creationId xmlns:a16="http://schemas.microsoft.com/office/drawing/2014/main" id="{50A8E40B-0C3A-B796-E277-04AB426F59CD}"/>
              </a:ext>
            </a:extLst>
          </p:cNvPr>
          <p:cNvGrpSpPr/>
          <p:nvPr userDrawn="1"/>
        </p:nvGrpSpPr>
        <p:grpSpPr>
          <a:xfrm>
            <a:off x="-1947031" y="-573034"/>
            <a:ext cx="5985631" cy="5853528"/>
            <a:chOff x="0" y="0"/>
            <a:chExt cx="6350000" cy="6349975"/>
          </a:xfrm>
        </p:grpSpPr>
        <p:sp>
          <p:nvSpPr>
            <p:cNvPr id="22" name="Freeform 9">
              <a:extLst>
                <a:ext uri="{FF2B5EF4-FFF2-40B4-BE49-F238E27FC236}">
                  <a16:creationId xmlns:a16="http://schemas.microsoft.com/office/drawing/2014/main" id="{BB8E78F4-7FD1-5AC0-EA2B-E1B07AE4EAE5}"/>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pic>
        <p:nvPicPr>
          <p:cNvPr id="7" name="Picture 6" descr="A red and black logo&#10;&#10;Description automatically generated">
            <a:extLst>
              <a:ext uri="{FF2B5EF4-FFF2-40B4-BE49-F238E27FC236}">
                <a16:creationId xmlns:a16="http://schemas.microsoft.com/office/drawing/2014/main" id="{F7C355B8-FB8A-D38A-A0C5-BE7D109E5484}"/>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2024-05-02</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accent1">
                    <a:lumMod val="40000"/>
                    <a:lumOff val="60000"/>
                  </a:schemeClr>
                </a:gs>
                <a:gs pos="46000">
                  <a:schemeClr val="accent1"/>
                </a:gs>
                <a:gs pos="100000">
                  <a:schemeClr val="accent1">
                    <a:lumMod val="60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3" name="Picture 12" descr="A red and black logo&#10;&#10;Description automatically generated">
            <a:extLst>
              <a:ext uri="{FF2B5EF4-FFF2-40B4-BE49-F238E27FC236}">
                <a16:creationId xmlns:a16="http://schemas.microsoft.com/office/drawing/2014/main" id="{E5072BCE-3730-A4B1-4945-420BEFAAE67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lstStyle/>
          <a:p>
            <a:pPr algn="r"/>
            <a:r>
              <a:rPr lang="en-US" dirty="0"/>
              <a:t>Club Manager of the Year</a:t>
            </a:r>
            <a:endParaRPr lang="en-CA" dirty="0"/>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pPr algn="r"/>
            <a:endParaRPr lang="en-CA" dirty="0"/>
          </a:p>
        </p:txBody>
      </p:sp>
      <p:sp>
        <p:nvSpPr>
          <p:cNvPr id="4" name="TextBox 3">
            <a:extLst>
              <a:ext uri="{FF2B5EF4-FFF2-40B4-BE49-F238E27FC236}">
                <a16:creationId xmlns:a16="http://schemas.microsoft.com/office/drawing/2014/main" id="{2C277579-CD6F-F297-E6C9-34FC6A1767DA}"/>
              </a:ext>
            </a:extLst>
          </p:cNvPr>
          <p:cNvSpPr txBox="1"/>
          <p:nvPr/>
        </p:nvSpPr>
        <p:spPr>
          <a:xfrm>
            <a:off x="5157346" y="5996226"/>
            <a:ext cx="6811134" cy="861774"/>
          </a:xfrm>
          <a:prstGeom prst="rect">
            <a:avLst/>
          </a:prstGeom>
          <a:noFill/>
        </p:spPr>
        <p:txBody>
          <a:bodyPr wrap="square" rtlCol="0">
            <a:spAutoFit/>
          </a:bodyPr>
          <a:lstStyle/>
          <a:p>
            <a:r>
              <a:rPr lang="en-CA" sz="1600" i="1" kern="100" dirty="0">
                <a:effectLst/>
                <a:latin typeface="Aptos" panose="020B0004020202020204" pitchFamily="34" charset="0"/>
                <a:ea typeface="Aptos" panose="020B0004020202020204" pitchFamily="34" charset="0"/>
                <a:cs typeface="Times New Roman" panose="02020603050405020304" pitchFamily="18" charset="0"/>
              </a:rPr>
              <a:t>This award is presented to the candidate who exemplifies exceptional club management and, in the last 12-18 months, has accomplished / overcome a challenge above and beyond their typical role</a:t>
            </a:r>
            <a:r>
              <a:rPr lang="en-CA" sz="1800" i="1" kern="100" dirty="0">
                <a:effectLst/>
                <a:latin typeface="Aptos" panose="020B0004020202020204" pitchFamily="34"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287100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15F5-EE78-CFA5-955B-277F49596D46}"/>
              </a:ext>
            </a:extLst>
          </p:cNvPr>
          <p:cNvSpPr>
            <a:spLocks noGrp="1"/>
          </p:cNvSpPr>
          <p:nvPr>
            <p:ph type="title"/>
          </p:nvPr>
        </p:nvSpPr>
        <p:spPr/>
        <p:txBody>
          <a:bodyPr/>
          <a:lstStyle/>
          <a:p>
            <a:r>
              <a:rPr lang="en-CA" dirty="0"/>
              <a:t>Community Involvement</a:t>
            </a:r>
          </a:p>
        </p:txBody>
      </p:sp>
      <p:sp>
        <p:nvSpPr>
          <p:cNvPr id="3" name="Content Placeholder 2">
            <a:extLst>
              <a:ext uri="{FF2B5EF4-FFF2-40B4-BE49-F238E27FC236}">
                <a16:creationId xmlns:a16="http://schemas.microsoft.com/office/drawing/2014/main" id="{BCB8C6D2-64B9-71C9-DD33-E3719A582203}"/>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75B12D13-FF3D-9D52-18E4-4A650CFA1C0C}"/>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3214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B9C4-6820-8FD8-4AC2-0DEC476E916B}"/>
              </a:ext>
            </a:extLst>
          </p:cNvPr>
          <p:cNvSpPr>
            <a:spLocks noGrp="1"/>
          </p:cNvSpPr>
          <p:nvPr>
            <p:ph type="title"/>
          </p:nvPr>
        </p:nvSpPr>
        <p:spPr/>
        <p:txBody>
          <a:bodyPr>
            <a:noAutofit/>
          </a:bodyPr>
          <a:lstStyle/>
          <a:p>
            <a:r>
              <a:rPr lang="en-CA" sz="3600" dirty="0"/>
              <a:t>Contribution to the Development of the Club Management Profession </a:t>
            </a:r>
          </a:p>
        </p:txBody>
      </p:sp>
      <p:sp>
        <p:nvSpPr>
          <p:cNvPr id="3" name="Content Placeholder 2">
            <a:extLst>
              <a:ext uri="{FF2B5EF4-FFF2-40B4-BE49-F238E27FC236}">
                <a16:creationId xmlns:a16="http://schemas.microsoft.com/office/drawing/2014/main" id="{7C241D4E-79CA-6A08-0DEB-C6AD4191535B}"/>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B9618EB3-F69F-F3B5-637F-C72F600792D4}"/>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99381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a:bodyPr>
          <a:lstStyle/>
          <a:p>
            <a:pPr>
              <a:buFont typeface="Courier New" panose="02070309020205020404" pitchFamily="49" charset="0"/>
              <a:buChar char="o"/>
            </a:pPr>
            <a:r>
              <a:rPr lang="en-CA" dirty="0"/>
              <a:t> A minimum of three letters (one page each) of support indicating that the nominee has widespread respect of their peers in the club management profession. The letters should provide specific examples of the contributions of the nominee with regard to the criteria outlined above and describe the relationship between the letter writer and the nominee.</a:t>
            </a:r>
          </a:p>
          <a:p>
            <a:pPr>
              <a:buFont typeface="Courier New" panose="02070309020205020404" pitchFamily="49" charset="0"/>
              <a:buChar char="o"/>
            </a:pPr>
            <a:endParaRPr lang="en-CA" dirty="0"/>
          </a:p>
        </p:txBody>
      </p:sp>
      <p:sp>
        <p:nvSpPr>
          <p:cNvPr id="7" name="Picture Placeholder 6">
            <a:extLst>
              <a:ext uri="{FF2B5EF4-FFF2-40B4-BE49-F238E27FC236}">
                <a16:creationId xmlns:a16="http://schemas.microsoft.com/office/drawing/2014/main" id="{8D4A4FCD-290F-F2A7-5148-F9188B94B218}"/>
              </a:ext>
            </a:extLst>
          </p:cNvPr>
          <p:cNvSpPr>
            <a:spLocks noGrp="1"/>
          </p:cNvSpPr>
          <p:nvPr>
            <p:ph type="pic" sz="quarter" idx="13"/>
          </p:nvPr>
        </p:nvSpPr>
        <p:spPr/>
        <p:txBody>
          <a:bodyPr/>
          <a:lstStyle/>
          <a:p>
            <a:endParaRPr lang="en-CA"/>
          </a:p>
        </p:txBody>
      </p:sp>
    </p:spTree>
    <p:extLst>
      <p:ext uri="{BB962C8B-B14F-4D97-AF65-F5344CB8AC3E}">
        <p14:creationId xmlns:p14="http://schemas.microsoft.com/office/powerpoint/2010/main" val="936203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a:xfrm>
            <a:off x="5181600" y="365125"/>
            <a:ext cx="6560634" cy="1325563"/>
          </a:xfrm>
        </p:spPr>
        <p:txBody>
          <a:bodyPr/>
          <a:lstStyle/>
          <a:p>
            <a:r>
              <a:rPr lang="en-US" dirty="0"/>
              <a:t>Additional materials </a:t>
            </a:r>
            <a:r>
              <a:rPr lang="en-US" sz="2000" i="1" dirty="0"/>
              <a:t>cont’d</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a:bodyPr>
          <a:lstStyle/>
          <a:p>
            <a:pPr>
              <a:buFont typeface="Courier New" panose="02070309020205020404" pitchFamily="49" charset="0"/>
              <a:buChar char="o"/>
            </a:pPr>
            <a:r>
              <a:rPr lang="en-CA" dirty="0"/>
              <a:t> A one-page letter of support from the nominee’s current or former club president or club owner.</a:t>
            </a:r>
          </a:p>
          <a:p>
            <a:pPr>
              <a:buFont typeface="Courier New" panose="02070309020205020404" pitchFamily="49" charset="0"/>
              <a:buChar char="o"/>
            </a:pPr>
            <a:endParaRPr lang="en-CA" dirty="0"/>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nominee in high-resolution (400 MB) jpg format.</a:t>
            </a:r>
          </a:p>
        </p:txBody>
      </p:sp>
      <p:sp>
        <p:nvSpPr>
          <p:cNvPr id="7" name="Picture Placeholder 6">
            <a:extLst>
              <a:ext uri="{FF2B5EF4-FFF2-40B4-BE49-F238E27FC236}">
                <a16:creationId xmlns:a16="http://schemas.microsoft.com/office/drawing/2014/main" id="{8D4A4FCD-290F-F2A7-5148-F9188B94B218}"/>
              </a:ext>
            </a:extLst>
          </p:cNvPr>
          <p:cNvSpPr>
            <a:spLocks noGrp="1"/>
          </p:cNvSpPr>
          <p:nvPr>
            <p:ph type="pic" sz="quarter" idx="13"/>
          </p:nvPr>
        </p:nvSpPr>
        <p:spPr/>
        <p:txBody>
          <a:bodyPr/>
          <a:lstStyle/>
          <a:p>
            <a:endParaRPr lang="en-CA"/>
          </a:p>
        </p:txBody>
      </p:sp>
    </p:spTree>
    <p:extLst>
      <p:ext uri="{BB962C8B-B14F-4D97-AF65-F5344CB8AC3E}">
        <p14:creationId xmlns:p14="http://schemas.microsoft.com/office/powerpoint/2010/main" val="2305577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a:xfrm>
            <a:off x="5423892" y="1825625"/>
            <a:ext cx="5929907" cy="4351338"/>
          </a:xfrm>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1"/>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1"/>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3AB7907-7962-355C-65A6-17DD2ACC90DD}"/>
              </a:ext>
            </a:extLst>
          </p:cNvPr>
          <p:cNvSpPr>
            <a:spLocks noGrp="1"/>
          </p:cNvSpPr>
          <p:nvPr>
            <p:ph type="pic" idx="1"/>
          </p:nvPr>
        </p:nvSpPr>
        <p:spPr/>
        <p:txBody>
          <a:bodyPr/>
          <a:lstStyle/>
          <a:p>
            <a:endParaRPr lang="en-CA" dirty="0"/>
          </a:p>
        </p:txBody>
      </p:sp>
      <p:sp>
        <p:nvSpPr>
          <p:cNvPr id="6" name="Text Placeholder 5">
            <a:extLst>
              <a:ext uri="{FF2B5EF4-FFF2-40B4-BE49-F238E27FC236}">
                <a16:creationId xmlns:a16="http://schemas.microsoft.com/office/drawing/2014/main" id="{0C2A1BE5-F197-A8F2-7BE8-32E222AD9F5E}"/>
              </a:ext>
            </a:extLst>
          </p:cNvPr>
          <p:cNvSpPr>
            <a:spLocks noGrp="1"/>
          </p:cNvSpPr>
          <p:nvPr>
            <p:ph type="body" sz="half" idx="2"/>
          </p:nvPr>
        </p:nvSpPr>
        <p:spPr/>
        <p:txBody>
          <a:bodyPr>
            <a:normAutofit/>
          </a:bodyPr>
          <a:lstStyle/>
          <a:p>
            <a:r>
              <a:rPr lang="en-US" b="1" dirty="0"/>
              <a:t>Name: </a:t>
            </a:r>
          </a:p>
          <a:p>
            <a:endParaRPr lang="en-US" b="1" dirty="0"/>
          </a:p>
          <a:p>
            <a:r>
              <a:rPr lang="en-US" b="1" dirty="0"/>
              <a:t>Job Title: </a:t>
            </a:r>
          </a:p>
          <a:p>
            <a:endParaRPr lang="en-US" b="1" dirty="0"/>
          </a:p>
          <a:p>
            <a:r>
              <a:rPr lang="en-US" b="1" dirty="0"/>
              <a:t>Club: </a:t>
            </a:r>
          </a:p>
          <a:p>
            <a:endParaRPr lang="en-US" b="1" dirty="0"/>
          </a:p>
          <a:p>
            <a:r>
              <a:rPr lang="en-US" b="1" dirty="0"/>
              <a:t>Phone:</a:t>
            </a:r>
          </a:p>
          <a:p>
            <a:r>
              <a:rPr lang="en-US" b="1" dirty="0"/>
              <a:t>Email:</a:t>
            </a:r>
          </a:p>
        </p:txBody>
      </p:sp>
      <p:sp>
        <p:nvSpPr>
          <p:cNvPr id="4" name="Title 3">
            <a:extLst>
              <a:ext uri="{FF2B5EF4-FFF2-40B4-BE49-F238E27FC236}">
                <a16:creationId xmlns:a16="http://schemas.microsoft.com/office/drawing/2014/main" id="{D446B1D1-6683-28CB-91AA-C9793ABF3A39}"/>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192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0AF8E0-D961-F283-4519-43287C96FA77}"/>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BA09ABE0-FAE8-7A73-04DA-A89C63EA35DA}"/>
              </a:ext>
            </a:extLst>
          </p:cNvPr>
          <p:cNvSpPr>
            <a:spLocks noGrp="1"/>
          </p:cNvSpPr>
          <p:nvPr>
            <p:ph idx="1"/>
          </p:nvPr>
        </p:nvSpPr>
        <p:spPr>
          <a:xfrm>
            <a:off x="3094074" y="1825625"/>
            <a:ext cx="8259726" cy="4351338"/>
          </a:xfrm>
        </p:spPr>
        <p:txBody>
          <a:bodyPr>
            <a:normAutofit/>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807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806074192"/>
              </p:ext>
            </p:extLst>
          </p:nvPr>
        </p:nvGraphicFramePr>
        <p:xfrm>
          <a:off x="3019647" y="2271899"/>
          <a:ext cx="8334152" cy="2314202"/>
        </p:xfrm>
        <a:graphic>
          <a:graphicData uri="http://schemas.openxmlformats.org/drawingml/2006/table">
            <a:tbl>
              <a:tblPr firstRow="1" bandRow="1">
                <a:tableStyleId>{69012ECD-51FC-41F1-AA8D-1B2483CD663E}</a:tableStyleId>
              </a:tblPr>
              <a:tblGrid>
                <a:gridCol w="956930">
                  <a:extLst>
                    <a:ext uri="{9D8B030D-6E8A-4147-A177-3AD203B41FA5}">
                      <a16:colId xmlns:a16="http://schemas.microsoft.com/office/drawing/2014/main" val="93885960"/>
                    </a:ext>
                  </a:extLst>
                </a:gridCol>
                <a:gridCol w="866213">
                  <a:extLst>
                    <a:ext uri="{9D8B030D-6E8A-4147-A177-3AD203B41FA5}">
                      <a16:colId xmlns:a16="http://schemas.microsoft.com/office/drawing/2014/main" val="3606423011"/>
                    </a:ext>
                  </a:extLst>
                </a:gridCol>
                <a:gridCol w="6511009">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dk1"/>
                          </a:solidFill>
                          <a:effectLst/>
                        </a:rPr>
                        <a:t>The nominee is a professional member in good                                       </a:t>
                      </a:r>
                    </a:p>
                    <a:p>
                      <a:r>
                        <a:rPr lang="en-CA" sz="1800" kern="1200" dirty="0">
                          <a:solidFill>
                            <a:schemeClr val="dk1"/>
                          </a:solidFill>
                          <a:effectLst/>
                        </a:rPr>
                        <a:t>standing with CMAC.</a:t>
                      </a:r>
                    </a:p>
                  </a:txBody>
                  <a:tcPr anchor="ctr"/>
                </a:tc>
                <a:extLst>
                  <a:ext uri="{0D108BD9-81ED-4DB2-BD59-A6C34878D82A}">
                    <a16:rowId xmlns:a16="http://schemas.microsoft.com/office/drawing/2014/main" val="850508126"/>
                  </a:ext>
                </a:extLst>
              </a:tr>
              <a:tr h="723112">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dk1"/>
                          </a:solidFill>
                          <a:effectLst/>
                        </a:rPr>
                        <a:t>The nominee is a senior manager at their club.</a:t>
                      </a:r>
                    </a:p>
                  </a:txBody>
                  <a:tcPr anchor="ctr"/>
                </a:tc>
                <a:extLst>
                  <a:ext uri="{0D108BD9-81ED-4DB2-BD59-A6C34878D82A}">
                    <a16:rowId xmlns:a16="http://schemas.microsoft.com/office/drawing/2014/main" val="479393544"/>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497066"/>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415657"/>
            <a:ext cx="5227982" cy="1077218"/>
          </a:xfrm>
          <a:prstGeom prst="rect">
            <a:avLst/>
          </a:prstGeom>
          <a:solidFill>
            <a:schemeClr val="accent1"/>
          </a:solidFill>
          <a:ln>
            <a:solidFill>
              <a:schemeClr val="accent1"/>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312979-D0CC-23C0-EF2E-46C5D14E5211}"/>
              </a:ext>
            </a:extLst>
          </p:cNvPr>
          <p:cNvSpPr>
            <a:spLocks noGrp="1"/>
          </p:cNvSpPr>
          <p:nvPr>
            <p:ph type="ctrTitle"/>
          </p:nvPr>
        </p:nvSpPr>
        <p:spPr>
          <a:xfrm>
            <a:off x="5260256" y="416685"/>
            <a:ext cx="6308890" cy="1789802"/>
          </a:xfrm>
        </p:spPr>
        <p:txBody>
          <a:bodyPr>
            <a:normAutofit fontScale="90000"/>
          </a:bodyPr>
          <a:lstStyle/>
          <a:p>
            <a:pPr algn="r"/>
            <a:r>
              <a:rPr lang="en-US" dirty="0"/>
              <a:t>An accomplished club manager</a:t>
            </a:r>
            <a:endParaRPr lang="en-CA" dirty="0"/>
          </a:p>
        </p:txBody>
      </p:sp>
      <p:sp>
        <p:nvSpPr>
          <p:cNvPr id="6" name="Subtitle 5">
            <a:extLst>
              <a:ext uri="{FF2B5EF4-FFF2-40B4-BE49-F238E27FC236}">
                <a16:creationId xmlns:a16="http://schemas.microsoft.com/office/drawing/2014/main" id="{172EEF3A-9A3D-BEAA-F754-AC95DDE26BCB}"/>
              </a:ext>
            </a:extLst>
          </p:cNvPr>
          <p:cNvSpPr>
            <a:spLocks noGrp="1"/>
          </p:cNvSpPr>
          <p:nvPr>
            <p:ph type="subTitle" idx="1"/>
          </p:nvPr>
        </p:nvSpPr>
        <p:spPr>
          <a:xfrm>
            <a:off x="5260256" y="2687978"/>
            <a:ext cx="6308890" cy="3454744"/>
          </a:xfrm>
        </p:spPr>
        <p:txBody>
          <a:bodyPr>
            <a:normAutofit fontScale="92500" lnSpcReduction="10000"/>
          </a:bodyPr>
          <a:lstStyle/>
          <a:p>
            <a:pPr algn="l"/>
            <a:r>
              <a:rPr lang="en-US" b="1" dirty="0"/>
              <a:t>The following slides outline the success of the nominee in the below categories:</a:t>
            </a:r>
          </a:p>
          <a:p>
            <a:pPr marL="342900" indent="-342900" algn="l">
              <a:buFont typeface="Wingdings" panose="05000000000000000000" pitchFamily="2" charset="2"/>
              <a:buChar char="ü"/>
            </a:pPr>
            <a:r>
              <a:rPr lang="en-US" b="1" i="1" dirty="0">
                <a:solidFill>
                  <a:schemeClr val="accent1"/>
                </a:solidFill>
              </a:rPr>
              <a:t>Performance</a:t>
            </a:r>
          </a:p>
          <a:p>
            <a:pPr marL="342900" indent="-342900" algn="l">
              <a:buFont typeface="Wingdings" panose="05000000000000000000" pitchFamily="2" charset="2"/>
              <a:buChar char="ü"/>
            </a:pPr>
            <a:r>
              <a:rPr lang="en-CA" b="1" i="1" dirty="0">
                <a:solidFill>
                  <a:schemeClr val="accent1"/>
                </a:solidFill>
              </a:rPr>
              <a:t>Well Respected</a:t>
            </a:r>
          </a:p>
          <a:p>
            <a:pPr marL="342900" indent="-342900" algn="l">
              <a:buFont typeface="Wingdings" panose="05000000000000000000" pitchFamily="2" charset="2"/>
              <a:buChar char="ü"/>
            </a:pPr>
            <a:r>
              <a:rPr lang="en-CA" b="1" i="1" dirty="0">
                <a:solidFill>
                  <a:schemeClr val="accent1"/>
                </a:solidFill>
              </a:rPr>
              <a:t>Mentorship and Support</a:t>
            </a:r>
          </a:p>
          <a:p>
            <a:pPr marL="342900" indent="-342900" algn="l">
              <a:buFont typeface="Wingdings" panose="05000000000000000000" pitchFamily="2" charset="2"/>
              <a:buChar char="ü"/>
            </a:pPr>
            <a:r>
              <a:rPr lang="en-CA" b="1" i="1" dirty="0">
                <a:solidFill>
                  <a:schemeClr val="accent1"/>
                </a:solidFill>
              </a:rPr>
              <a:t>Diversity and Inclusion</a:t>
            </a:r>
          </a:p>
          <a:p>
            <a:pPr marL="342900" indent="-342900" algn="l">
              <a:buFont typeface="Wingdings" panose="05000000000000000000" pitchFamily="2" charset="2"/>
              <a:buChar char="ü"/>
            </a:pPr>
            <a:r>
              <a:rPr lang="en-CA" b="1" i="1" dirty="0">
                <a:solidFill>
                  <a:schemeClr val="accent1"/>
                </a:solidFill>
              </a:rPr>
              <a:t>Volunteer Work, Charity Work, etc. </a:t>
            </a:r>
          </a:p>
          <a:p>
            <a:pPr marL="342900" indent="-342900" algn="l">
              <a:buFont typeface="Wingdings" panose="05000000000000000000" pitchFamily="2" charset="2"/>
              <a:buChar char="ü"/>
            </a:pPr>
            <a:r>
              <a:rPr lang="en-CA" b="1" i="1" dirty="0">
                <a:solidFill>
                  <a:schemeClr val="accent1"/>
                </a:solidFill>
              </a:rPr>
              <a:t>Contribution to the Development of the Club Management Profession </a:t>
            </a:r>
          </a:p>
        </p:txBody>
      </p:sp>
      <p:sp>
        <p:nvSpPr>
          <p:cNvPr id="7" name="Picture Placeholder 6">
            <a:extLst>
              <a:ext uri="{FF2B5EF4-FFF2-40B4-BE49-F238E27FC236}">
                <a16:creationId xmlns:a16="http://schemas.microsoft.com/office/drawing/2014/main" id="{1FA35B17-27D6-FEA8-D2F1-576499D1963D}"/>
              </a:ext>
            </a:extLst>
          </p:cNvPr>
          <p:cNvSpPr>
            <a:spLocks noGrp="1"/>
          </p:cNvSpPr>
          <p:nvPr>
            <p:ph type="pic" sz="quarter" idx="13"/>
          </p:nvPr>
        </p:nvSpPr>
        <p:spPr/>
        <p:txBody>
          <a:bodyPr/>
          <a:lstStyle/>
          <a:p>
            <a:endParaRPr lang="en-CA" dirty="0"/>
          </a:p>
        </p:txBody>
      </p:sp>
    </p:spTree>
    <p:extLst>
      <p:ext uri="{BB962C8B-B14F-4D97-AF65-F5344CB8AC3E}">
        <p14:creationId xmlns:p14="http://schemas.microsoft.com/office/powerpoint/2010/main" val="254351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lstStyle/>
          <a:p>
            <a:r>
              <a:rPr lang="en-US" dirty="0"/>
              <a:t>Performance</a:t>
            </a:r>
            <a:endParaRPr lang="en-CA" dirty="0"/>
          </a:p>
        </p:txBody>
      </p:sp>
      <p:sp>
        <p:nvSpPr>
          <p:cNvPr id="3" name="Content Placeholder 2">
            <a:extLst>
              <a:ext uri="{FF2B5EF4-FFF2-40B4-BE49-F238E27FC236}">
                <a16:creationId xmlns:a16="http://schemas.microsoft.com/office/drawing/2014/main" id="{B3D3F9A4-2265-011E-CEF9-0C40EDA3EF2D}"/>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C402874B-79B5-B391-2EE9-E27DA6EAAD33}"/>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9881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9D74-5E7F-DA7B-E0CC-F8699E3B6DBC}"/>
              </a:ext>
            </a:extLst>
          </p:cNvPr>
          <p:cNvSpPr>
            <a:spLocks noGrp="1"/>
          </p:cNvSpPr>
          <p:nvPr>
            <p:ph type="title"/>
          </p:nvPr>
        </p:nvSpPr>
        <p:spPr/>
        <p:txBody>
          <a:bodyPr/>
          <a:lstStyle/>
          <a:p>
            <a:r>
              <a:rPr lang="en-US" dirty="0"/>
              <a:t>Well-Respected</a:t>
            </a:r>
            <a:endParaRPr lang="en-CA" dirty="0"/>
          </a:p>
        </p:txBody>
      </p:sp>
      <p:sp>
        <p:nvSpPr>
          <p:cNvPr id="3" name="Content Placeholder 2">
            <a:extLst>
              <a:ext uri="{FF2B5EF4-FFF2-40B4-BE49-F238E27FC236}">
                <a16:creationId xmlns:a16="http://schemas.microsoft.com/office/drawing/2014/main" id="{369C221E-C262-1444-2F8F-5528E53F283C}"/>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B7C956D9-44F3-7BF5-3A9E-7258FA352D12}"/>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2030883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7223D-FEA0-4295-7633-F61ECEE04441}"/>
              </a:ext>
            </a:extLst>
          </p:cNvPr>
          <p:cNvSpPr>
            <a:spLocks noGrp="1"/>
          </p:cNvSpPr>
          <p:nvPr>
            <p:ph type="title"/>
          </p:nvPr>
        </p:nvSpPr>
        <p:spPr/>
        <p:txBody>
          <a:bodyPr/>
          <a:lstStyle/>
          <a:p>
            <a:r>
              <a:rPr lang="en-CA" dirty="0"/>
              <a:t>Mentorship and Support</a:t>
            </a:r>
          </a:p>
        </p:txBody>
      </p:sp>
      <p:sp>
        <p:nvSpPr>
          <p:cNvPr id="3" name="Content Placeholder 2">
            <a:extLst>
              <a:ext uri="{FF2B5EF4-FFF2-40B4-BE49-F238E27FC236}">
                <a16:creationId xmlns:a16="http://schemas.microsoft.com/office/drawing/2014/main" id="{468A4188-B468-BE1D-6E49-81F86E52357F}"/>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15C727E9-0D64-A33B-0070-4A558D3F7117}"/>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03278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8E5E-6012-CC9F-FF42-5A1C38AB22D3}"/>
              </a:ext>
            </a:extLst>
          </p:cNvPr>
          <p:cNvSpPr>
            <a:spLocks noGrp="1"/>
          </p:cNvSpPr>
          <p:nvPr>
            <p:ph type="title"/>
          </p:nvPr>
        </p:nvSpPr>
        <p:spPr/>
        <p:txBody>
          <a:bodyPr/>
          <a:lstStyle/>
          <a:p>
            <a:r>
              <a:rPr lang="en-CA" dirty="0"/>
              <a:t>Diversity and Inclusion</a:t>
            </a:r>
          </a:p>
        </p:txBody>
      </p:sp>
      <p:sp>
        <p:nvSpPr>
          <p:cNvPr id="3" name="Content Placeholder 2">
            <a:extLst>
              <a:ext uri="{FF2B5EF4-FFF2-40B4-BE49-F238E27FC236}">
                <a16:creationId xmlns:a16="http://schemas.microsoft.com/office/drawing/2014/main" id="{C577546C-F0E7-063A-2D48-F0B225067216}"/>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C3105A7A-DF50-90E0-2545-352B804D4982}"/>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2873203652"/>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2.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docProps/app.xml><?xml version="1.0" encoding="utf-8"?>
<Properties xmlns="http://schemas.openxmlformats.org/officeDocument/2006/extended-properties" xmlns:vt="http://schemas.openxmlformats.org/officeDocument/2006/docPropsVTypes">
  <TotalTime>1214</TotalTime>
  <Words>637</Words>
  <Application>Microsoft Office PowerPoint</Application>
  <PresentationFormat>Widescreen</PresentationFormat>
  <Paragraphs>77</Paragraphs>
  <Slides>14</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Aptos</vt:lpstr>
      <vt:lpstr>Arial</vt:lpstr>
      <vt:lpstr>Courier New</vt:lpstr>
      <vt:lpstr>Wingdings</vt:lpstr>
      <vt:lpstr>Office Theme</vt:lpstr>
      <vt:lpstr>Custom Design</vt:lpstr>
      <vt:lpstr>1_Custom Design</vt:lpstr>
      <vt:lpstr>Club Manager of the Year</vt:lpstr>
      <vt:lpstr>Nominee Information</vt:lpstr>
      <vt:lpstr>Nominator Information</vt:lpstr>
      <vt:lpstr>Basic Criteria</vt:lpstr>
      <vt:lpstr>An accomplished club manager</vt:lpstr>
      <vt:lpstr>Performance</vt:lpstr>
      <vt:lpstr>Well-Respected</vt:lpstr>
      <vt:lpstr>Mentorship and Support</vt:lpstr>
      <vt:lpstr>Diversity and Inclusion</vt:lpstr>
      <vt:lpstr>Community Involvement</vt:lpstr>
      <vt:lpstr>Contribution to the Development of the Club Management Profession </vt:lpstr>
      <vt:lpstr>Additional materials</vt:lpstr>
      <vt:lpstr>Additional materials cont’d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Amanda Cormier</cp:lastModifiedBy>
  <cp:revision>3</cp:revision>
  <dcterms:created xsi:type="dcterms:W3CDTF">2024-03-28T19:14:33Z</dcterms:created>
  <dcterms:modified xsi:type="dcterms:W3CDTF">2024-05-02T17:20:01Z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